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1680210"/>
            <a:ext cx="4869180" cy="4869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Sudoku Solver Visualizer in Java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8640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the Sudoku Solver Visualizer project! This presentation will explore the development and implementation of a Java-based application that solves Sudoku puzzles and visualizes the process.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609600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103620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82316" y="6077545"/>
            <a:ext cx="2621756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by Bali Mohan rao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103" y="597575"/>
            <a:ext cx="4974074" cy="703433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7233" y="727591"/>
            <a:ext cx="7709535" cy="1280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43"/>
              </a:lnSpc>
              <a:buNone/>
            </a:pPr>
            <a:r>
              <a:rPr lang="en-US" sz="403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Future Enhancements</a:t>
            </a:r>
            <a:endParaRPr lang="en-US" sz="4034" dirty="0"/>
          </a:p>
        </p:txBody>
      </p:sp>
      <p:sp>
        <p:nvSpPr>
          <p:cNvPr id="7" name="Text 2"/>
          <p:cNvSpPr/>
          <p:nvPr/>
        </p:nvSpPr>
        <p:spPr>
          <a:xfrm>
            <a:off x="717233" y="2315647"/>
            <a:ext cx="7709535" cy="655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2"/>
              </a:lnSpc>
              <a:buNone/>
            </a:pPr>
            <a:r>
              <a:rPr lang="en-US" sz="161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Sudoku Solver Visualizer provides an interactive and educational tool for exploring Sudoku puzzles.</a:t>
            </a:r>
            <a:endParaRPr lang="en-US" sz="1614" dirty="0"/>
          </a:p>
        </p:txBody>
      </p:sp>
      <p:sp>
        <p:nvSpPr>
          <p:cNvPr id="8" name="Text 3"/>
          <p:cNvSpPr/>
          <p:nvPr/>
        </p:nvSpPr>
        <p:spPr>
          <a:xfrm>
            <a:off x="717233" y="3201710"/>
            <a:ext cx="7709535" cy="655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2"/>
              </a:lnSpc>
              <a:buNone/>
            </a:pPr>
            <a:r>
              <a:rPr lang="en-US" sz="161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Future enhancements include adding advanced algorithms, incorporating puzzle difficulty levels, and developing a mobile version of the application.</a:t>
            </a:r>
            <a:endParaRPr lang="en-US" sz="1614" dirty="0"/>
          </a:p>
        </p:txBody>
      </p:sp>
      <p:sp>
        <p:nvSpPr>
          <p:cNvPr id="9" name="Shape 4"/>
          <p:cNvSpPr/>
          <p:nvPr/>
        </p:nvSpPr>
        <p:spPr>
          <a:xfrm>
            <a:off x="717233" y="4318278"/>
            <a:ext cx="461129" cy="461129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0" name="Text 5"/>
          <p:cNvSpPr/>
          <p:nvPr/>
        </p:nvSpPr>
        <p:spPr>
          <a:xfrm>
            <a:off x="894755" y="4395073"/>
            <a:ext cx="106085" cy="307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1"/>
              </a:lnSpc>
              <a:buNone/>
            </a:pPr>
            <a:r>
              <a:rPr lang="en-US" sz="24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21" dirty="0"/>
          </a:p>
        </p:txBody>
      </p:sp>
      <p:sp>
        <p:nvSpPr>
          <p:cNvPr id="11" name="Text 6"/>
          <p:cNvSpPr/>
          <p:nvPr/>
        </p:nvSpPr>
        <p:spPr>
          <a:xfrm>
            <a:off x="1383268" y="4318278"/>
            <a:ext cx="2639258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22"/>
              </a:lnSpc>
              <a:buNone/>
            </a:pPr>
            <a:r>
              <a:rPr lang="en-US" sz="201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Advanced Algorithms</a:t>
            </a:r>
            <a:endParaRPr lang="en-US" sz="2017" dirty="0"/>
          </a:p>
        </p:txBody>
      </p:sp>
      <p:sp>
        <p:nvSpPr>
          <p:cNvPr id="12" name="Text 7"/>
          <p:cNvSpPr/>
          <p:nvPr/>
        </p:nvSpPr>
        <p:spPr>
          <a:xfrm>
            <a:off x="1383268" y="4761428"/>
            <a:ext cx="7043499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2"/>
              </a:lnSpc>
              <a:buNone/>
            </a:pPr>
            <a:r>
              <a:rPr lang="en-US" sz="161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Exploring more efficient Sudoku solving algorithms.</a:t>
            </a:r>
            <a:endParaRPr lang="en-US" sz="1614" dirty="0"/>
          </a:p>
        </p:txBody>
      </p:sp>
      <p:sp>
        <p:nvSpPr>
          <p:cNvPr id="13" name="Shape 8"/>
          <p:cNvSpPr/>
          <p:nvPr/>
        </p:nvSpPr>
        <p:spPr>
          <a:xfrm>
            <a:off x="717233" y="5524619"/>
            <a:ext cx="461129" cy="461129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4" name="Text 9"/>
          <p:cNvSpPr/>
          <p:nvPr/>
        </p:nvSpPr>
        <p:spPr>
          <a:xfrm>
            <a:off x="853559" y="5601414"/>
            <a:ext cx="188476" cy="307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1"/>
              </a:lnSpc>
              <a:buNone/>
            </a:pPr>
            <a:r>
              <a:rPr lang="en-US" sz="24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21" dirty="0"/>
          </a:p>
        </p:txBody>
      </p:sp>
      <p:sp>
        <p:nvSpPr>
          <p:cNvPr id="15" name="Text 10"/>
          <p:cNvSpPr/>
          <p:nvPr/>
        </p:nvSpPr>
        <p:spPr>
          <a:xfrm>
            <a:off x="1383268" y="5524619"/>
            <a:ext cx="2561749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22"/>
              </a:lnSpc>
              <a:buNone/>
            </a:pPr>
            <a:r>
              <a:rPr lang="en-US" sz="201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Difficulty Levels</a:t>
            </a:r>
            <a:endParaRPr lang="en-US" sz="2017" dirty="0"/>
          </a:p>
        </p:txBody>
      </p:sp>
      <p:sp>
        <p:nvSpPr>
          <p:cNvPr id="16" name="Text 11"/>
          <p:cNvSpPr/>
          <p:nvPr/>
        </p:nvSpPr>
        <p:spPr>
          <a:xfrm>
            <a:off x="1383268" y="5967770"/>
            <a:ext cx="7043499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2"/>
              </a:lnSpc>
              <a:buNone/>
            </a:pPr>
            <a:r>
              <a:rPr lang="en-US" sz="161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Adding features to classify puzzle difficulty.</a:t>
            </a:r>
            <a:endParaRPr lang="en-US" sz="1614" dirty="0"/>
          </a:p>
        </p:txBody>
      </p:sp>
      <p:sp>
        <p:nvSpPr>
          <p:cNvPr id="17" name="Shape 12"/>
          <p:cNvSpPr/>
          <p:nvPr/>
        </p:nvSpPr>
        <p:spPr>
          <a:xfrm>
            <a:off x="717233" y="6730960"/>
            <a:ext cx="461129" cy="461129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8" name="Text 13"/>
          <p:cNvSpPr/>
          <p:nvPr/>
        </p:nvSpPr>
        <p:spPr>
          <a:xfrm>
            <a:off x="852488" y="6807756"/>
            <a:ext cx="190619" cy="3074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1"/>
              </a:lnSpc>
              <a:buNone/>
            </a:pPr>
            <a:r>
              <a:rPr lang="en-US" sz="24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21" dirty="0"/>
          </a:p>
        </p:txBody>
      </p:sp>
      <p:sp>
        <p:nvSpPr>
          <p:cNvPr id="19" name="Text 14"/>
          <p:cNvSpPr/>
          <p:nvPr/>
        </p:nvSpPr>
        <p:spPr>
          <a:xfrm>
            <a:off x="1383268" y="6730960"/>
            <a:ext cx="2561749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22"/>
              </a:lnSpc>
              <a:buNone/>
            </a:pPr>
            <a:r>
              <a:rPr lang="en-US" sz="201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Mobile Application</a:t>
            </a:r>
            <a:endParaRPr lang="en-US" sz="2017" dirty="0"/>
          </a:p>
        </p:txBody>
      </p:sp>
      <p:sp>
        <p:nvSpPr>
          <p:cNvPr id="20" name="Text 15"/>
          <p:cNvSpPr/>
          <p:nvPr/>
        </p:nvSpPr>
        <p:spPr>
          <a:xfrm>
            <a:off x="1383268" y="7174111"/>
            <a:ext cx="7043499" cy="327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2"/>
              </a:lnSpc>
              <a:buNone/>
            </a:pPr>
            <a:r>
              <a:rPr lang="en-US" sz="161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Creating a mobile version for wider accessibility.</a:t>
            </a:r>
            <a:endParaRPr lang="en-US" sz="1614" dirty="0"/>
          </a:p>
        </p:txBody>
      </p:sp>
      <p:pic>
        <p:nvPicPr>
          <p:cNvPr id="2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11" y="1976557"/>
            <a:ext cx="5006459" cy="427636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8270" y="836652"/>
            <a:ext cx="4799052" cy="5998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24"/>
              </a:lnSpc>
              <a:buNone/>
            </a:pPr>
            <a:r>
              <a:rPr lang="en-US" sz="377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</a:t>
            </a:r>
            <a:endParaRPr lang="en-US" sz="3779" dirty="0"/>
          </a:p>
        </p:txBody>
      </p:sp>
      <p:sp>
        <p:nvSpPr>
          <p:cNvPr id="7" name="Text 2"/>
          <p:cNvSpPr/>
          <p:nvPr/>
        </p:nvSpPr>
        <p:spPr>
          <a:xfrm>
            <a:off x="6158270" y="1724382"/>
            <a:ext cx="7800261" cy="6141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8"/>
              </a:lnSpc>
              <a:buNone/>
            </a:pPr>
            <a:r>
              <a:rPr lang="en-US" sz="151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Sudoku is a popular logic-based number-placement puzzle. Sudoku solvers employ algorithms to find solutions.</a:t>
            </a:r>
            <a:endParaRPr lang="en-US" sz="1512" dirty="0"/>
          </a:p>
        </p:txBody>
      </p:sp>
      <p:sp>
        <p:nvSpPr>
          <p:cNvPr id="8" name="Text 3"/>
          <p:cNvSpPr/>
          <p:nvPr/>
        </p:nvSpPr>
        <p:spPr>
          <a:xfrm>
            <a:off x="6158270" y="2554367"/>
            <a:ext cx="7800261" cy="6141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8"/>
              </a:lnSpc>
              <a:buNone/>
            </a:pPr>
            <a:r>
              <a:rPr lang="en-US" sz="151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project aims to create a visualizer that showcases the steps involved in solving Sudoku puzzles.</a:t>
            </a:r>
            <a:endParaRPr lang="en-US" sz="1512" dirty="0"/>
          </a:p>
        </p:txBody>
      </p:sp>
      <p:sp>
        <p:nvSpPr>
          <p:cNvPr id="9" name="Shape 4"/>
          <p:cNvSpPr/>
          <p:nvPr/>
        </p:nvSpPr>
        <p:spPr>
          <a:xfrm>
            <a:off x="6158270" y="3384352"/>
            <a:ext cx="7800261" cy="1105853"/>
          </a:xfrm>
          <a:prstGeom prst="roundRect">
            <a:avLst>
              <a:gd name="adj" fmla="val 5208"/>
            </a:avLst>
          </a:prstGeom>
          <a:solidFill>
            <a:srgbClr val="2D3033"/>
          </a:solidFill>
          <a:ln/>
        </p:spPr>
      </p:sp>
      <p:sp>
        <p:nvSpPr>
          <p:cNvPr id="10" name="Text 5"/>
          <p:cNvSpPr/>
          <p:nvPr/>
        </p:nvSpPr>
        <p:spPr>
          <a:xfrm>
            <a:off x="6350198" y="3576280"/>
            <a:ext cx="2399467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2"/>
              </a:lnSpc>
              <a:buNone/>
            </a:pPr>
            <a:r>
              <a:rPr lang="en-US" sz="188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Interactive Learning</a:t>
            </a:r>
            <a:endParaRPr lang="en-US" sz="1889" dirty="0"/>
          </a:p>
        </p:txBody>
      </p:sp>
      <p:sp>
        <p:nvSpPr>
          <p:cNvPr id="11" name="Text 6"/>
          <p:cNvSpPr/>
          <p:nvPr/>
        </p:nvSpPr>
        <p:spPr>
          <a:xfrm>
            <a:off x="6350198" y="3991213"/>
            <a:ext cx="7416403" cy="307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18"/>
              </a:lnSpc>
              <a:buNone/>
            </a:pPr>
            <a:r>
              <a:rPr lang="en-US" sz="151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visualizer allows users to understand the solving process.</a:t>
            </a:r>
            <a:endParaRPr lang="en-US" sz="1512" dirty="0"/>
          </a:p>
        </p:txBody>
      </p:sp>
      <p:sp>
        <p:nvSpPr>
          <p:cNvPr id="12" name="Shape 7"/>
          <p:cNvSpPr/>
          <p:nvPr/>
        </p:nvSpPr>
        <p:spPr>
          <a:xfrm>
            <a:off x="6158270" y="4682133"/>
            <a:ext cx="7800261" cy="1105853"/>
          </a:xfrm>
          <a:prstGeom prst="roundRect">
            <a:avLst>
              <a:gd name="adj" fmla="val 5208"/>
            </a:avLst>
          </a:prstGeom>
          <a:solidFill>
            <a:srgbClr val="2D3033"/>
          </a:solidFill>
          <a:ln/>
        </p:spPr>
      </p:sp>
      <p:sp>
        <p:nvSpPr>
          <p:cNvPr id="13" name="Text 8"/>
          <p:cNvSpPr/>
          <p:nvPr/>
        </p:nvSpPr>
        <p:spPr>
          <a:xfrm>
            <a:off x="6350198" y="4874062"/>
            <a:ext cx="2399467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2"/>
              </a:lnSpc>
              <a:buNone/>
            </a:pPr>
            <a:r>
              <a:rPr lang="en-US" sz="188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Educational Tool</a:t>
            </a:r>
            <a:endParaRPr lang="en-US" sz="1889" dirty="0"/>
          </a:p>
        </p:txBody>
      </p:sp>
      <p:sp>
        <p:nvSpPr>
          <p:cNvPr id="14" name="Text 9"/>
          <p:cNvSpPr/>
          <p:nvPr/>
        </p:nvSpPr>
        <p:spPr>
          <a:xfrm>
            <a:off x="6350198" y="5288994"/>
            <a:ext cx="7416403" cy="3070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18"/>
              </a:lnSpc>
              <a:buNone/>
            </a:pPr>
            <a:r>
              <a:rPr lang="en-US" sz="151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can be used as a teaching tool for logic and problem-solving.</a:t>
            </a:r>
            <a:endParaRPr lang="en-US" sz="1512" dirty="0"/>
          </a:p>
        </p:txBody>
      </p:sp>
      <p:sp>
        <p:nvSpPr>
          <p:cNvPr id="15" name="Shape 10"/>
          <p:cNvSpPr/>
          <p:nvPr/>
        </p:nvSpPr>
        <p:spPr>
          <a:xfrm>
            <a:off x="6158270" y="5979914"/>
            <a:ext cx="7800261" cy="1412915"/>
          </a:xfrm>
          <a:prstGeom prst="roundRect">
            <a:avLst>
              <a:gd name="adj" fmla="val 4076"/>
            </a:avLst>
          </a:prstGeom>
          <a:solidFill>
            <a:srgbClr val="2D3033"/>
          </a:solidFill>
          <a:ln/>
        </p:spPr>
      </p:sp>
      <p:sp>
        <p:nvSpPr>
          <p:cNvPr id="16" name="Text 11"/>
          <p:cNvSpPr/>
          <p:nvPr/>
        </p:nvSpPr>
        <p:spPr>
          <a:xfrm>
            <a:off x="6350198" y="6171843"/>
            <a:ext cx="2399467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62"/>
              </a:lnSpc>
              <a:buNone/>
            </a:pPr>
            <a:r>
              <a:rPr lang="en-US" sz="1889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Puzzle Enthusiasts</a:t>
            </a:r>
            <a:endParaRPr lang="en-US" sz="1889" dirty="0"/>
          </a:p>
        </p:txBody>
      </p:sp>
      <p:sp>
        <p:nvSpPr>
          <p:cNvPr id="17" name="Text 12"/>
          <p:cNvSpPr/>
          <p:nvPr/>
        </p:nvSpPr>
        <p:spPr>
          <a:xfrm>
            <a:off x="6350198" y="6586776"/>
            <a:ext cx="7416403" cy="6141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18"/>
              </a:lnSpc>
              <a:buNone/>
            </a:pPr>
            <a:r>
              <a:rPr lang="en-US" sz="1512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 caters to Sudoku enthusiasts interested in exploring the logic behind solving.</a:t>
            </a:r>
            <a:endParaRPr lang="en-US" sz="1512" dirty="0"/>
          </a:p>
        </p:txBody>
      </p:sp>
      <p:pic>
        <p:nvPicPr>
          <p:cNvPr id="1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79" y="2693194"/>
            <a:ext cx="5054322" cy="28430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4837" y="1060847"/>
            <a:ext cx="432054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Project Description</a:t>
            </a:r>
            <a:endParaRPr lang="en-US" sz="3402" dirty="0"/>
          </a:p>
        </p:txBody>
      </p:sp>
      <p:sp>
        <p:nvSpPr>
          <p:cNvPr id="7" name="Text 2"/>
          <p:cNvSpPr/>
          <p:nvPr/>
        </p:nvSpPr>
        <p:spPr>
          <a:xfrm>
            <a:off x="604837" y="186011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Sudoku Solver Visualizer utilizes a backtracking algorithm to solve puzzles.</a:t>
            </a:r>
            <a:endParaRPr lang="en-US" sz="1361" dirty="0"/>
          </a:p>
        </p:txBody>
      </p:sp>
      <p:sp>
        <p:nvSpPr>
          <p:cNvPr id="8" name="Text 3"/>
          <p:cNvSpPr/>
          <p:nvPr/>
        </p:nvSpPr>
        <p:spPr>
          <a:xfrm>
            <a:off x="604837" y="233100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application features a user-friendly interface to input puzzles and visualize the solving process.</a:t>
            </a:r>
            <a:endParaRPr lang="en-US" sz="1361" dirty="0"/>
          </a:p>
        </p:txBody>
      </p:sp>
      <p:sp>
        <p:nvSpPr>
          <p:cNvPr id="9" name="Text 4"/>
          <p:cNvSpPr/>
          <p:nvPr/>
        </p:nvSpPr>
        <p:spPr>
          <a:xfrm>
            <a:off x="604837" y="280189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project is developed using Java, leveraging its object-oriented capabilities.</a:t>
            </a:r>
            <a:endParaRPr lang="en-US" sz="1361" dirty="0"/>
          </a:p>
        </p:txBody>
      </p:sp>
      <p:sp>
        <p:nvSpPr>
          <p:cNvPr id="10" name="Shape 5"/>
          <p:cNvSpPr/>
          <p:nvPr/>
        </p:nvSpPr>
        <p:spPr>
          <a:xfrm>
            <a:off x="604837" y="3467100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1" name="Text 6"/>
          <p:cNvSpPr/>
          <p:nvPr/>
        </p:nvSpPr>
        <p:spPr>
          <a:xfrm>
            <a:off x="754380" y="3531870"/>
            <a:ext cx="89535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41" dirty="0"/>
          </a:p>
        </p:txBody>
      </p:sp>
      <p:sp>
        <p:nvSpPr>
          <p:cNvPr id="12" name="Text 7"/>
          <p:cNvSpPr/>
          <p:nvPr/>
        </p:nvSpPr>
        <p:spPr>
          <a:xfrm>
            <a:off x="1166336" y="346710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Puzzle Input</a:t>
            </a:r>
            <a:endParaRPr lang="en-US" sz="1701" dirty="0"/>
          </a:p>
        </p:txBody>
      </p:sp>
      <p:sp>
        <p:nvSpPr>
          <p:cNvPr id="13" name="Text 8"/>
          <p:cNvSpPr/>
          <p:nvPr/>
        </p:nvSpPr>
        <p:spPr>
          <a:xfrm>
            <a:off x="1166336" y="3840599"/>
            <a:ext cx="737282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input Sudoku puzzles using a graphical interface.</a:t>
            </a:r>
            <a:endParaRPr lang="en-US" sz="1361" dirty="0"/>
          </a:p>
        </p:txBody>
      </p:sp>
      <p:sp>
        <p:nvSpPr>
          <p:cNvPr id="14" name="Shape 9"/>
          <p:cNvSpPr/>
          <p:nvPr/>
        </p:nvSpPr>
        <p:spPr>
          <a:xfrm>
            <a:off x="604837" y="4484251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5" name="Text 10"/>
          <p:cNvSpPr/>
          <p:nvPr/>
        </p:nvSpPr>
        <p:spPr>
          <a:xfrm>
            <a:off x="719733" y="4549021"/>
            <a:ext cx="15894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41" dirty="0"/>
          </a:p>
        </p:txBody>
      </p:sp>
      <p:sp>
        <p:nvSpPr>
          <p:cNvPr id="16" name="Text 11"/>
          <p:cNvSpPr/>
          <p:nvPr/>
        </p:nvSpPr>
        <p:spPr>
          <a:xfrm>
            <a:off x="1166336" y="4484251"/>
            <a:ext cx="226373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 Visualization</a:t>
            </a:r>
            <a:endParaRPr lang="en-US" sz="1701" dirty="0"/>
          </a:p>
        </p:txBody>
      </p:sp>
      <p:sp>
        <p:nvSpPr>
          <p:cNvPr id="17" name="Text 12"/>
          <p:cNvSpPr/>
          <p:nvPr/>
        </p:nvSpPr>
        <p:spPr>
          <a:xfrm>
            <a:off x="1166336" y="4857750"/>
            <a:ext cx="737282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visualizer dynamically highlights cells as they are solved.</a:t>
            </a:r>
            <a:endParaRPr lang="en-US" sz="1361" dirty="0"/>
          </a:p>
        </p:txBody>
      </p:sp>
      <p:sp>
        <p:nvSpPr>
          <p:cNvPr id="18" name="Shape 13"/>
          <p:cNvSpPr/>
          <p:nvPr/>
        </p:nvSpPr>
        <p:spPr>
          <a:xfrm>
            <a:off x="604837" y="5501402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19" name="Text 14"/>
          <p:cNvSpPr/>
          <p:nvPr/>
        </p:nvSpPr>
        <p:spPr>
          <a:xfrm>
            <a:off x="718780" y="5566172"/>
            <a:ext cx="160734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41" dirty="0"/>
          </a:p>
        </p:txBody>
      </p:sp>
      <p:sp>
        <p:nvSpPr>
          <p:cNvPr id="20" name="Text 15"/>
          <p:cNvSpPr/>
          <p:nvPr/>
        </p:nvSpPr>
        <p:spPr>
          <a:xfrm>
            <a:off x="1166336" y="5501402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Algorithm Steps</a:t>
            </a:r>
            <a:endParaRPr lang="en-US" sz="1701" dirty="0"/>
          </a:p>
        </p:txBody>
      </p:sp>
      <p:sp>
        <p:nvSpPr>
          <p:cNvPr id="21" name="Text 16"/>
          <p:cNvSpPr/>
          <p:nvPr/>
        </p:nvSpPr>
        <p:spPr>
          <a:xfrm>
            <a:off x="1166336" y="5874901"/>
            <a:ext cx="737282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observe the backtracking algorithm's steps in action.</a:t>
            </a:r>
            <a:endParaRPr lang="en-US" sz="1361" dirty="0"/>
          </a:p>
        </p:txBody>
      </p:sp>
      <p:sp>
        <p:nvSpPr>
          <p:cNvPr id="22" name="Shape 17"/>
          <p:cNvSpPr/>
          <p:nvPr/>
        </p:nvSpPr>
        <p:spPr>
          <a:xfrm>
            <a:off x="604837" y="6518553"/>
            <a:ext cx="388739" cy="388739"/>
          </a:xfrm>
          <a:prstGeom prst="roundRect">
            <a:avLst>
              <a:gd name="adj" fmla="val 13337"/>
            </a:avLst>
          </a:prstGeom>
          <a:solidFill>
            <a:srgbClr val="2D3033"/>
          </a:solidFill>
          <a:ln/>
        </p:spPr>
      </p:sp>
      <p:sp>
        <p:nvSpPr>
          <p:cNvPr id="23" name="Text 18"/>
          <p:cNvSpPr/>
          <p:nvPr/>
        </p:nvSpPr>
        <p:spPr>
          <a:xfrm>
            <a:off x="723305" y="6583323"/>
            <a:ext cx="15168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41" dirty="0"/>
          </a:p>
        </p:txBody>
      </p:sp>
      <p:sp>
        <p:nvSpPr>
          <p:cNvPr id="24" name="Text 19"/>
          <p:cNvSpPr/>
          <p:nvPr/>
        </p:nvSpPr>
        <p:spPr>
          <a:xfrm>
            <a:off x="1166336" y="6518553"/>
            <a:ext cx="226695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Performance Analysis</a:t>
            </a:r>
            <a:endParaRPr lang="en-US" sz="1701" dirty="0"/>
          </a:p>
        </p:txBody>
      </p:sp>
      <p:sp>
        <p:nvSpPr>
          <p:cNvPr id="25" name="Text 20"/>
          <p:cNvSpPr/>
          <p:nvPr/>
        </p:nvSpPr>
        <p:spPr>
          <a:xfrm>
            <a:off x="1166336" y="6892052"/>
            <a:ext cx="7372826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application provides insights into the solver's efficiency.</a:t>
            </a:r>
            <a:endParaRPr lang="en-US" sz="1361" dirty="0"/>
          </a:p>
        </p:txBody>
      </p:sp>
      <p:pic>
        <p:nvPicPr>
          <p:cNvPr id="2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2539722" y="480774"/>
            <a:ext cx="5277803" cy="5462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02"/>
              </a:lnSpc>
              <a:buNone/>
            </a:pPr>
            <a:r>
              <a:rPr lang="en-US" sz="344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Sudoku Solver Algorithm</a:t>
            </a:r>
            <a:endParaRPr lang="en-US" sz="3442" dirty="0"/>
          </a:p>
        </p:txBody>
      </p:sp>
      <p:sp>
        <p:nvSpPr>
          <p:cNvPr id="5" name="Text 2"/>
          <p:cNvSpPr/>
          <p:nvPr/>
        </p:nvSpPr>
        <p:spPr>
          <a:xfrm>
            <a:off x="2539722" y="1376720"/>
            <a:ext cx="9550837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3"/>
              </a:lnSpc>
              <a:buNone/>
            </a:pPr>
            <a:r>
              <a:rPr lang="en-US" sz="13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backtracking algorithm is a common approach to solving Sudoku puzzles.</a:t>
            </a:r>
            <a:endParaRPr lang="en-US" sz="1377" dirty="0"/>
          </a:p>
        </p:txBody>
      </p:sp>
      <p:sp>
        <p:nvSpPr>
          <p:cNvPr id="6" name="Text 3"/>
          <p:cNvSpPr/>
          <p:nvPr/>
        </p:nvSpPr>
        <p:spPr>
          <a:xfrm>
            <a:off x="2539722" y="1853208"/>
            <a:ext cx="9550837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203"/>
              </a:lnSpc>
              <a:buNone/>
            </a:pPr>
            <a:r>
              <a:rPr lang="en-US" sz="13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involves systematically trying possible values for empty cells, backtracking when a conflict arises.</a:t>
            </a:r>
            <a:endParaRPr lang="en-US" sz="1377" dirty="0"/>
          </a:p>
        </p:txBody>
      </p:sp>
      <p:sp>
        <p:nvSpPr>
          <p:cNvPr id="7" name="Shape 4"/>
          <p:cNvSpPr/>
          <p:nvPr/>
        </p:nvSpPr>
        <p:spPr>
          <a:xfrm>
            <a:off x="7304246" y="2329696"/>
            <a:ext cx="21788" cy="5419963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8" name="Shape 5"/>
          <p:cNvSpPr/>
          <p:nvPr/>
        </p:nvSpPr>
        <p:spPr>
          <a:xfrm>
            <a:off x="6506528" y="2712184"/>
            <a:ext cx="611862" cy="2178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9" name="Shape 6"/>
          <p:cNvSpPr/>
          <p:nvPr/>
        </p:nvSpPr>
        <p:spPr>
          <a:xfrm>
            <a:off x="7118390" y="2526387"/>
            <a:ext cx="393383" cy="393383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0" name="Text 7"/>
          <p:cNvSpPr/>
          <p:nvPr/>
        </p:nvSpPr>
        <p:spPr>
          <a:xfrm>
            <a:off x="7269837" y="2591872"/>
            <a:ext cx="90488" cy="262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65"/>
              </a:lnSpc>
              <a:buNone/>
            </a:pPr>
            <a:r>
              <a:rPr lang="en-US" sz="206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065" dirty="0"/>
          </a:p>
        </p:txBody>
      </p:sp>
      <p:sp>
        <p:nvSpPr>
          <p:cNvPr id="11" name="Text 8"/>
          <p:cNvSpPr/>
          <p:nvPr/>
        </p:nvSpPr>
        <p:spPr>
          <a:xfrm>
            <a:off x="4168021" y="2504480"/>
            <a:ext cx="2185511" cy="273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151"/>
              </a:lnSpc>
              <a:buNone/>
            </a:pPr>
            <a:r>
              <a:rPr lang="en-US" sz="17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Initialization</a:t>
            </a:r>
            <a:endParaRPr lang="en-US" sz="1721" dirty="0"/>
          </a:p>
        </p:txBody>
      </p:sp>
      <p:sp>
        <p:nvSpPr>
          <p:cNvPr id="12" name="Text 9"/>
          <p:cNvSpPr/>
          <p:nvPr/>
        </p:nvSpPr>
        <p:spPr>
          <a:xfrm>
            <a:off x="2539722" y="2882622"/>
            <a:ext cx="3813810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203"/>
              </a:lnSpc>
              <a:buNone/>
            </a:pPr>
            <a:r>
              <a:rPr lang="en-US" sz="13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Start with an empty solution grid.</a:t>
            </a:r>
            <a:endParaRPr lang="en-US" sz="1377" dirty="0"/>
          </a:p>
        </p:txBody>
      </p:sp>
      <p:sp>
        <p:nvSpPr>
          <p:cNvPr id="13" name="Shape 10"/>
          <p:cNvSpPr/>
          <p:nvPr/>
        </p:nvSpPr>
        <p:spPr>
          <a:xfrm>
            <a:off x="7511772" y="3586341"/>
            <a:ext cx="611862" cy="2178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4" name="Shape 11"/>
          <p:cNvSpPr/>
          <p:nvPr/>
        </p:nvSpPr>
        <p:spPr>
          <a:xfrm>
            <a:off x="7118390" y="3400544"/>
            <a:ext cx="393383" cy="393383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15" name="Text 12"/>
          <p:cNvSpPr/>
          <p:nvPr/>
        </p:nvSpPr>
        <p:spPr>
          <a:xfrm>
            <a:off x="7234714" y="3466028"/>
            <a:ext cx="160734" cy="262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65"/>
              </a:lnSpc>
              <a:buNone/>
            </a:pPr>
            <a:r>
              <a:rPr lang="en-US" sz="206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065" dirty="0"/>
          </a:p>
        </p:txBody>
      </p:sp>
      <p:sp>
        <p:nvSpPr>
          <p:cNvPr id="16" name="Text 13"/>
          <p:cNvSpPr/>
          <p:nvPr/>
        </p:nvSpPr>
        <p:spPr>
          <a:xfrm>
            <a:off x="8276630" y="3378637"/>
            <a:ext cx="2185511" cy="273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51"/>
              </a:lnSpc>
              <a:buNone/>
            </a:pPr>
            <a:r>
              <a:rPr lang="en-US" sz="17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Cell Selection</a:t>
            </a:r>
            <a:endParaRPr lang="en-US" sz="1721" dirty="0"/>
          </a:p>
        </p:txBody>
      </p:sp>
      <p:sp>
        <p:nvSpPr>
          <p:cNvPr id="17" name="Text 14"/>
          <p:cNvSpPr/>
          <p:nvPr/>
        </p:nvSpPr>
        <p:spPr>
          <a:xfrm>
            <a:off x="8276630" y="3756779"/>
            <a:ext cx="3813929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03"/>
              </a:lnSpc>
              <a:buNone/>
            </a:pPr>
            <a:r>
              <a:rPr lang="en-US" sz="13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Select an empty cell in the puzzle.</a:t>
            </a:r>
            <a:endParaRPr lang="en-US" sz="1377" dirty="0"/>
          </a:p>
        </p:txBody>
      </p:sp>
      <p:sp>
        <p:nvSpPr>
          <p:cNvPr id="18" name="Shape 15"/>
          <p:cNvSpPr/>
          <p:nvPr/>
        </p:nvSpPr>
        <p:spPr>
          <a:xfrm>
            <a:off x="6506528" y="4373106"/>
            <a:ext cx="611862" cy="2178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19" name="Shape 16"/>
          <p:cNvSpPr/>
          <p:nvPr/>
        </p:nvSpPr>
        <p:spPr>
          <a:xfrm>
            <a:off x="7118390" y="4187309"/>
            <a:ext cx="393383" cy="393383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20" name="Text 17"/>
          <p:cNvSpPr/>
          <p:nvPr/>
        </p:nvSpPr>
        <p:spPr>
          <a:xfrm>
            <a:off x="7233761" y="4252793"/>
            <a:ext cx="162639" cy="262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65"/>
              </a:lnSpc>
              <a:buNone/>
            </a:pPr>
            <a:r>
              <a:rPr lang="en-US" sz="206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065" dirty="0"/>
          </a:p>
        </p:txBody>
      </p:sp>
      <p:sp>
        <p:nvSpPr>
          <p:cNvPr id="21" name="Text 18"/>
          <p:cNvSpPr/>
          <p:nvPr/>
        </p:nvSpPr>
        <p:spPr>
          <a:xfrm>
            <a:off x="4168021" y="4165402"/>
            <a:ext cx="2185511" cy="273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151"/>
              </a:lnSpc>
              <a:buNone/>
            </a:pPr>
            <a:r>
              <a:rPr lang="en-US" sz="17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Candidate Value</a:t>
            </a:r>
            <a:endParaRPr lang="en-US" sz="1721" dirty="0"/>
          </a:p>
        </p:txBody>
      </p:sp>
      <p:sp>
        <p:nvSpPr>
          <p:cNvPr id="22" name="Text 19"/>
          <p:cNvSpPr/>
          <p:nvPr/>
        </p:nvSpPr>
        <p:spPr>
          <a:xfrm>
            <a:off x="2539722" y="4543544"/>
            <a:ext cx="3813810" cy="2797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203"/>
              </a:lnSpc>
              <a:buNone/>
            </a:pPr>
            <a:r>
              <a:rPr lang="en-US" sz="13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Try a candidate value for the selected cell.</a:t>
            </a:r>
            <a:endParaRPr lang="en-US" sz="1377" dirty="0"/>
          </a:p>
        </p:txBody>
      </p:sp>
      <p:sp>
        <p:nvSpPr>
          <p:cNvPr id="23" name="Shape 20"/>
          <p:cNvSpPr/>
          <p:nvPr/>
        </p:nvSpPr>
        <p:spPr>
          <a:xfrm>
            <a:off x="7511772" y="5159871"/>
            <a:ext cx="611862" cy="2178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24" name="Shape 21"/>
          <p:cNvSpPr/>
          <p:nvPr/>
        </p:nvSpPr>
        <p:spPr>
          <a:xfrm>
            <a:off x="7118390" y="4974074"/>
            <a:ext cx="393383" cy="393383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25" name="Text 22"/>
          <p:cNvSpPr/>
          <p:nvPr/>
        </p:nvSpPr>
        <p:spPr>
          <a:xfrm>
            <a:off x="7238286" y="5039558"/>
            <a:ext cx="153472" cy="262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65"/>
              </a:lnSpc>
              <a:buNone/>
            </a:pPr>
            <a:r>
              <a:rPr lang="en-US" sz="206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065" dirty="0"/>
          </a:p>
        </p:txBody>
      </p:sp>
      <p:sp>
        <p:nvSpPr>
          <p:cNvPr id="26" name="Text 23"/>
          <p:cNvSpPr/>
          <p:nvPr/>
        </p:nvSpPr>
        <p:spPr>
          <a:xfrm>
            <a:off x="8276630" y="4952167"/>
            <a:ext cx="2185511" cy="273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51"/>
              </a:lnSpc>
              <a:buNone/>
            </a:pPr>
            <a:r>
              <a:rPr lang="en-US" sz="17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Check Constraint</a:t>
            </a:r>
            <a:endParaRPr lang="en-US" sz="1721" dirty="0"/>
          </a:p>
        </p:txBody>
      </p:sp>
      <p:sp>
        <p:nvSpPr>
          <p:cNvPr id="27" name="Text 24"/>
          <p:cNvSpPr/>
          <p:nvPr/>
        </p:nvSpPr>
        <p:spPr>
          <a:xfrm>
            <a:off x="8276630" y="5330309"/>
            <a:ext cx="3813929" cy="55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03"/>
              </a:lnSpc>
              <a:buNone/>
            </a:pPr>
            <a:r>
              <a:rPr lang="en-US" sz="13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Verify if the candidate value satisfies Sudoku rules.</a:t>
            </a:r>
            <a:endParaRPr lang="en-US" sz="1377" dirty="0"/>
          </a:p>
        </p:txBody>
      </p:sp>
      <p:sp>
        <p:nvSpPr>
          <p:cNvPr id="28" name="Shape 25"/>
          <p:cNvSpPr/>
          <p:nvPr/>
        </p:nvSpPr>
        <p:spPr>
          <a:xfrm>
            <a:off x="6506528" y="5946636"/>
            <a:ext cx="611862" cy="2178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29" name="Shape 26"/>
          <p:cNvSpPr/>
          <p:nvPr/>
        </p:nvSpPr>
        <p:spPr>
          <a:xfrm>
            <a:off x="7118390" y="5760839"/>
            <a:ext cx="393383" cy="393383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30" name="Text 27"/>
          <p:cNvSpPr/>
          <p:nvPr/>
        </p:nvSpPr>
        <p:spPr>
          <a:xfrm>
            <a:off x="7235547" y="5826323"/>
            <a:ext cx="158948" cy="262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65"/>
              </a:lnSpc>
              <a:buNone/>
            </a:pPr>
            <a:r>
              <a:rPr lang="en-US" sz="206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065" dirty="0"/>
          </a:p>
        </p:txBody>
      </p:sp>
      <p:sp>
        <p:nvSpPr>
          <p:cNvPr id="31" name="Text 28"/>
          <p:cNvSpPr/>
          <p:nvPr/>
        </p:nvSpPr>
        <p:spPr>
          <a:xfrm>
            <a:off x="4168021" y="5738932"/>
            <a:ext cx="2185511" cy="273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151"/>
              </a:lnSpc>
              <a:buNone/>
            </a:pPr>
            <a:r>
              <a:rPr lang="en-US" sz="17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Recursion</a:t>
            </a:r>
            <a:endParaRPr lang="en-US" sz="1721" dirty="0"/>
          </a:p>
        </p:txBody>
      </p:sp>
      <p:sp>
        <p:nvSpPr>
          <p:cNvPr id="32" name="Text 29"/>
          <p:cNvSpPr/>
          <p:nvPr/>
        </p:nvSpPr>
        <p:spPr>
          <a:xfrm>
            <a:off x="2539722" y="6117074"/>
            <a:ext cx="3813810" cy="55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203"/>
              </a:lnSpc>
              <a:buNone/>
            </a:pPr>
            <a:r>
              <a:rPr lang="en-US" sz="13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Recursively repeat steps for remaining empty cells.</a:t>
            </a:r>
            <a:endParaRPr lang="en-US" sz="1377" dirty="0"/>
          </a:p>
        </p:txBody>
      </p:sp>
      <p:sp>
        <p:nvSpPr>
          <p:cNvPr id="33" name="Shape 30"/>
          <p:cNvSpPr/>
          <p:nvPr/>
        </p:nvSpPr>
        <p:spPr>
          <a:xfrm>
            <a:off x="7511772" y="6733401"/>
            <a:ext cx="611862" cy="21788"/>
          </a:xfrm>
          <a:prstGeom prst="rect">
            <a:avLst/>
          </a:prstGeom>
          <a:solidFill>
            <a:srgbClr val="D2AC47"/>
          </a:solidFill>
          <a:ln/>
        </p:spPr>
      </p:sp>
      <p:sp>
        <p:nvSpPr>
          <p:cNvPr id="34" name="Shape 31"/>
          <p:cNvSpPr/>
          <p:nvPr/>
        </p:nvSpPr>
        <p:spPr>
          <a:xfrm>
            <a:off x="7118390" y="6547604"/>
            <a:ext cx="393383" cy="393383"/>
          </a:xfrm>
          <a:prstGeom prst="roundRect">
            <a:avLst>
              <a:gd name="adj" fmla="val 13334"/>
            </a:avLst>
          </a:prstGeom>
          <a:solidFill>
            <a:srgbClr val="2D3033"/>
          </a:solidFill>
          <a:ln/>
        </p:spPr>
      </p:sp>
      <p:sp>
        <p:nvSpPr>
          <p:cNvPr id="35" name="Text 32"/>
          <p:cNvSpPr/>
          <p:nvPr/>
        </p:nvSpPr>
        <p:spPr>
          <a:xfrm>
            <a:off x="7229951" y="6613088"/>
            <a:ext cx="170259" cy="2622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65"/>
              </a:lnSpc>
              <a:buNone/>
            </a:pPr>
            <a:r>
              <a:rPr lang="en-US" sz="2065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6</a:t>
            </a:r>
            <a:endParaRPr lang="en-US" sz="2065" dirty="0"/>
          </a:p>
        </p:txBody>
      </p:sp>
      <p:sp>
        <p:nvSpPr>
          <p:cNvPr id="36" name="Text 33"/>
          <p:cNvSpPr/>
          <p:nvPr/>
        </p:nvSpPr>
        <p:spPr>
          <a:xfrm>
            <a:off x="8276630" y="6525697"/>
            <a:ext cx="2185511" cy="2732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51"/>
              </a:lnSpc>
              <a:buNone/>
            </a:pPr>
            <a:r>
              <a:rPr lang="en-US" sz="172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Backtracking</a:t>
            </a:r>
            <a:endParaRPr lang="en-US" sz="1721" dirty="0"/>
          </a:p>
        </p:txBody>
      </p:sp>
      <p:sp>
        <p:nvSpPr>
          <p:cNvPr id="37" name="Text 34"/>
          <p:cNvSpPr/>
          <p:nvPr/>
        </p:nvSpPr>
        <p:spPr>
          <a:xfrm>
            <a:off x="8276630" y="6903839"/>
            <a:ext cx="3813929" cy="559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03"/>
              </a:lnSpc>
              <a:buNone/>
            </a:pPr>
            <a:r>
              <a:rPr lang="en-US" sz="1377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If a conflict occurs, backtrack to the previous cell and try another value.</a:t>
            </a:r>
            <a:endParaRPr lang="en-US" sz="1377" dirty="0"/>
          </a:p>
        </p:txBody>
      </p:sp>
      <p:pic>
        <p:nvPicPr>
          <p:cNvPr id="3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740450"/>
            <a:ext cx="740056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 Techniques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2005727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visualizer employs various techniques to effectively represent the solving process.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2678430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highlighting, color changes, and animation are used to enhance user understanding.</a:t>
            </a:r>
            <a:endParaRPr lang="en-US" sz="1944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3351133"/>
            <a:ext cx="4053840" cy="25054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64037" y="616517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Row Highlighting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864037" y="6699052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Highlighting the row of a selected cell.</a:t>
            </a:r>
            <a:endParaRPr lang="en-US" sz="1944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161" y="3351133"/>
            <a:ext cx="4053959" cy="25054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88161" y="616517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Column Highlighting</a:t>
            </a:r>
            <a:endParaRPr lang="en-US" sz="2430" dirty="0"/>
          </a:p>
        </p:txBody>
      </p:sp>
      <p:sp>
        <p:nvSpPr>
          <p:cNvPr id="12" name="Text 7"/>
          <p:cNvSpPr/>
          <p:nvPr/>
        </p:nvSpPr>
        <p:spPr>
          <a:xfrm>
            <a:off x="5288161" y="6699052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Highlighting the column of a selected cell.</a:t>
            </a:r>
            <a:endParaRPr lang="en-US" sz="1944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2404" y="3351133"/>
            <a:ext cx="4053959" cy="250543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2404" y="616517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Block Highlighting</a:t>
            </a:r>
            <a:endParaRPr lang="en-US" sz="2430" dirty="0"/>
          </a:p>
        </p:txBody>
      </p:sp>
      <p:sp>
        <p:nvSpPr>
          <p:cNvPr id="15" name="Text 9"/>
          <p:cNvSpPr/>
          <p:nvPr/>
        </p:nvSpPr>
        <p:spPr>
          <a:xfrm>
            <a:off x="9712404" y="6699052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Highlighting the 3x3 block of a selected cell.</a:t>
            </a:r>
            <a:endParaRPr lang="en-US" sz="1944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63566"/>
            <a:ext cx="644390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 Interface Design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128843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user interface is designed to be user-friendly and intuitive.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3801547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Users can easily input puzzles, control the visualization speed, and observe the solving process.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864037" y="472106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 Area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864037" y="5353645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grid for users to input Sudoku puzzles.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5372695" y="472106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Visualization Panel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5372695" y="5353645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the solving process with dynamic updates.</a:t>
            </a:r>
            <a:endParaRPr lang="en-US" sz="1944" dirty="0"/>
          </a:p>
        </p:txBody>
      </p:sp>
      <p:sp>
        <p:nvSpPr>
          <p:cNvPr id="11" name="Text 8"/>
          <p:cNvSpPr/>
          <p:nvPr/>
        </p:nvSpPr>
        <p:spPr>
          <a:xfrm>
            <a:off x="9881354" y="472106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Control Panel</a:t>
            </a:r>
            <a:endParaRPr lang="en-US" sz="2430" dirty="0"/>
          </a:p>
        </p:txBody>
      </p:sp>
      <p:sp>
        <p:nvSpPr>
          <p:cNvPr id="12" name="Text 9"/>
          <p:cNvSpPr/>
          <p:nvPr/>
        </p:nvSpPr>
        <p:spPr>
          <a:xfrm>
            <a:off x="9881354" y="5353645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Buttons for starting, pausing, and controlling visualization speed.</a:t>
            </a:r>
            <a:endParaRPr lang="en-US" sz="1944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506" y="2707005"/>
            <a:ext cx="5005388" cy="281559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73298" y="837367"/>
            <a:ext cx="5434608" cy="6010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34"/>
              </a:lnSpc>
              <a:buNone/>
            </a:pPr>
            <a:r>
              <a:rPr lang="en-US" sz="3787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Handling Invalid Inputs</a:t>
            </a:r>
            <a:endParaRPr lang="en-US" sz="3787" dirty="0"/>
          </a:p>
        </p:txBody>
      </p:sp>
      <p:sp>
        <p:nvSpPr>
          <p:cNvPr id="7" name="Text 2"/>
          <p:cNvSpPr/>
          <p:nvPr/>
        </p:nvSpPr>
        <p:spPr>
          <a:xfrm>
            <a:off x="673298" y="1726883"/>
            <a:ext cx="7797403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4"/>
              </a:lnSpc>
              <a:buNone/>
            </a:pPr>
            <a:r>
              <a:rPr lang="en-US" sz="15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application validates user input to ensure it conforms to Sudoku rules.</a:t>
            </a:r>
            <a:endParaRPr lang="en-US" sz="1515" dirty="0"/>
          </a:p>
        </p:txBody>
      </p:sp>
      <p:sp>
        <p:nvSpPr>
          <p:cNvPr id="8" name="Text 3"/>
          <p:cNvSpPr/>
          <p:nvPr/>
        </p:nvSpPr>
        <p:spPr>
          <a:xfrm>
            <a:off x="673298" y="2250996"/>
            <a:ext cx="7797403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24"/>
              </a:lnSpc>
              <a:buNone/>
            </a:pPr>
            <a:r>
              <a:rPr lang="en-US" sz="15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Error messages are displayed to guide users in correcting invalid input.</a:t>
            </a:r>
            <a:endParaRPr lang="en-US" sz="1515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98" y="2775109"/>
            <a:ext cx="961787" cy="153900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923574" y="2967395"/>
            <a:ext cx="2404705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7"/>
              </a:lnSpc>
              <a:buNone/>
            </a:pPr>
            <a:r>
              <a:rPr lang="en-US" sz="189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Input Validation</a:t>
            </a:r>
            <a:endParaRPr lang="en-US" sz="1894" dirty="0"/>
          </a:p>
        </p:txBody>
      </p:sp>
      <p:sp>
        <p:nvSpPr>
          <p:cNvPr id="11" name="Text 5"/>
          <p:cNvSpPr/>
          <p:nvPr/>
        </p:nvSpPr>
        <p:spPr>
          <a:xfrm>
            <a:off x="1923574" y="3383399"/>
            <a:ext cx="6547128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4"/>
              </a:lnSpc>
              <a:buNone/>
            </a:pPr>
            <a:r>
              <a:rPr lang="en-US" sz="15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Checks for correct digit range (1-9).</a:t>
            </a:r>
            <a:endParaRPr lang="en-US" sz="1515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98" y="4314111"/>
            <a:ext cx="961787" cy="153900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923574" y="4506397"/>
            <a:ext cx="2404705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7"/>
              </a:lnSpc>
              <a:buNone/>
            </a:pPr>
            <a:r>
              <a:rPr lang="en-US" sz="189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Duplicate Check</a:t>
            </a:r>
            <a:endParaRPr lang="en-US" sz="1894" dirty="0"/>
          </a:p>
        </p:txBody>
      </p:sp>
      <p:sp>
        <p:nvSpPr>
          <p:cNvPr id="14" name="Text 7"/>
          <p:cNvSpPr/>
          <p:nvPr/>
        </p:nvSpPr>
        <p:spPr>
          <a:xfrm>
            <a:off x="1923574" y="4922401"/>
            <a:ext cx="6547128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4"/>
              </a:lnSpc>
              <a:buNone/>
            </a:pPr>
            <a:r>
              <a:rPr lang="en-US" sz="15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Ensures no duplicate digits in rows, columns, or blocks.</a:t>
            </a:r>
            <a:endParaRPr lang="en-US" sz="1515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298" y="5853113"/>
            <a:ext cx="961787" cy="153900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923574" y="6045398"/>
            <a:ext cx="2404705" cy="3006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67"/>
              </a:lnSpc>
              <a:buNone/>
            </a:pPr>
            <a:r>
              <a:rPr lang="en-US" sz="1894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Error Handling</a:t>
            </a:r>
            <a:endParaRPr lang="en-US" sz="1894" dirty="0"/>
          </a:p>
        </p:txBody>
      </p:sp>
      <p:sp>
        <p:nvSpPr>
          <p:cNvPr id="17" name="Text 9"/>
          <p:cNvSpPr/>
          <p:nvPr/>
        </p:nvSpPr>
        <p:spPr>
          <a:xfrm>
            <a:off x="1923574" y="6461403"/>
            <a:ext cx="6547128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24"/>
              </a:lnSpc>
              <a:buNone/>
            </a:pPr>
            <a:r>
              <a:rPr lang="en-US" sz="1515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Displays error messages for invalid input.</a:t>
            </a:r>
            <a:endParaRPr lang="en-US" sz="1515" dirty="0"/>
          </a:p>
        </p:txBody>
      </p:sp>
      <p:pic>
        <p:nvPicPr>
          <p:cNvPr id="18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719" y="2857500"/>
            <a:ext cx="5028962" cy="251448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0437" y="650677"/>
            <a:ext cx="5436275" cy="5718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503"/>
              </a:lnSpc>
              <a:buNone/>
            </a:pPr>
            <a:r>
              <a:rPr lang="en-US" sz="3602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Optimizing Performance</a:t>
            </a:r>
            <a:endParaRPr lang="en-US" sz="3602" dirty="0"/>
          </a:p>
        </p:txBody>
      </p:sp>
      <p:sp>
        <p:nvSpPr>
          <p:cNvPr id="7" name="Text 2"/>
          <p:cNvSpPr/>
          <p:nvPr/>
        </p:nvSpPr>
        <p:spPr>
          <a:xfrm>
            <a:off x="640437" y="1496973"/>
            <a:ext cx="7863126" cy="292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6"/>
              </a:lnSpc>
              <a:buNone/>
            </a:pPr>
            <a:r>
              <a:rPr lang="en-US" sz="144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Performance optimization is crucial for a smooth user experience.</a:t>
            </a:r>
            <a:endParaRPr lang="en-US" sz="1441" dirty="0"/>
          </a:p>
        </p:txBody>
      </p:sp>
      <p:sp>
        <p:nvSpPr>
          <p:cNvPr id="8" name="Text 3"/>
          <p:cNvSpPr/>
          <p:nvPr/>
        </p:nvSpPr>
        <p:spPr>
          <a:xfrm>
            <a:off x="640437" y="1995607"/>
            <a:ext cx="7863126" cy="292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6"/>
              </a:lnSpc>
              <a:buNone/>
            </a:pPr>
            <a:r>
              <a:rPr lang="en-US" sz="144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application employs techniques to reduce processing time and improve responsiveness.</a:t>
            </a:r>
            <a:endParaRPr lang="en-US" sz="1441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37" y="2494240"/>
            <a:ext cx="457438" cy="45743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437" y="3134678"/>
            <a:ext cx="2287548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2"/>
              </a:lnSpc>
              <a:buNone/>
            </a:pPr>
            <a:r>
              <a:rPr lang="en-US" sz="18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Efficient Algorithm</a:t>
            </a:r>
            <a:endParaRPr lang="en-US" sz="1801" dirty="0"/>
          </a:p>
        </p:txBody>
      </p:sp>
      <p:sp>
        <p:nvSpPr>
          <p:cNvPr id="11" name="Text 5"/>
          <p:cNvSpPr/>
          <p:nvPr/>
        </p:nvSpPr>
        <p:spPr>
          <a:xfrm>
            <a:off x="640437" y="3530322"/>
            <a:ext cx="7863126" cy="292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6"/>
              </a:lnSpc>
              <a:buNone/>
            </a:pPr>
            <a:r>
              <a:rPr lang="en-US" sz="144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backtracking algorithm is optimized for speed.</a:t>
            </a:r>
            <a:endParaRPr lang="en-US" sz="1441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37" y="4372094"/>
            <a:ext cx="457438" cy="45743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40437" y="5012531"/>
            <a:ext cx="2446258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2"/>
              </a:lnSpc>
              <a:buNone/>
            </a:pPr>
            <a:r>
              <a:rPr lang="en-US" sz="18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Memory Management</a:t>
            </a:r>
            <a:endParaRPr lang="en-US" sz="1801" dirty="0"/>
          </a:p>
        </p:txBody>
      </p:sp>
      <p:sp>
        <p:nvSpPr>
          <p:cNvPr id="14" name="Text 7"/>
          <p:cNvSpPr/>
          <p:nvPr/>
        </p:nvSpPr>
        <p:spPr>
          <a:xfrm>
            <a:off x="640437" y="5408176"/>
            <a:ext cx="7863126" cy="292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6"/>
              </a:lnSpc>
              <a:buNone/>
            </a:pPr>
            <a:r>
              <a:rPr lang="en-US" sz="144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data structures are used to minimize memory usage.</a:t>
            </a:r>
            <a:endParaRPr lang="en-US" sz="1441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37" y="6249948"/>
            <a:ext cx="457438" cy="45743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40437" y="6890385"/>
            <a:ext cx="2287548" cy="2858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52"/>
              </a:lnSpc>
              <a:buNone/>
            </a:pPr>
            <a:r>
              <a:rPr lang="en-US" sz="180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Caching</a:t>
            </a:r>
            <a:endParaRPr lang="en-US" sz="1801" dirty="0"/>
          </a:p>
        </p:txBody>
      </p:sp>
      <p:sp>
        <p:nvSpPr>
          <p:cNvPr id="17" name="Text 9"/>
          <p:cNvSpPr/>
          <p:nvPr/>
        </p:nvSpPr>
        <p:spPr>
          <a:xfrm>
            <a:off x="640437" y="7286030"/>
            <a:ext cx="7863126" cy="2927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06"/>
              </a:lnSpc>
              <a:buNone/>
            </a:pPr>
            <a:r>
              <a:rPr lang="en-US" sz="144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Storing frequently used data for faster access.</a:t>
            </a:r>
            <a:endParaRPr lang="en-US" sz="1441" dirty="0"/>
          </a:p>
        </p:txBody>
      </p:sp>
      <p:pic>
        <p:nvPicPr>
          <p:cNvPr id="18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80" y="1628180"/>
            <a:ext cx="4973241" cy="4973241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04823" y="1375172"/>
            <a:ext cx="6698813" cy="641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51"/>
              </a:lnSpc>
              <a:buNone/>
            </a:pPr>
            <a:r>
              <a:rPr lang="en-US" sz="4041" dirty="0">
                <a:solidFill>
                  <a:srgbClr val="AE8625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and Limitations</a:t>
            </a:r>
            <a:endParaRPr lang="en-US" sz="4041" dirty="0"/>
          </a:p>
        </p:txBody>
      </p:sp>
      <p:sp>
        <p:nvSpPr>
          <p:cNvPr id="7" name="Text 2"/>
          <p:cNvSpPr/>
          <p:nvPr/>
        </p:nvSpPr>
        <p:spPr>
          <a:xfrm>
            <a:off x="6204823" y="2324457"/>
            <a:ext cx="7707154" cy="328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6"/>
              </a:lnSpc>
              <a:buNone/>
            </a:pPr>
            <a:r>
              <a:rPr lang="en-US" sz="161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There are inherent challenges associated with solving Sudoku puzzles.</a:t>
            </a:r>
            <a:endParaRPr lang="en-US" sz="1616" dirty="0"/>
          </a:p>
        </p:txBody>
      </p:sp>
      <p:sp>
        <p:nvSpPr>
          <p:cNvPr id="8" name="Text 3"/>
          <p:cNvSpPr/>
          <p:nvPr/>
        </p:nvSpPr>
        <p:spPr>
          <a:xfrm>
            <a:off x="6204823" y="2883694"/>
            <a:ext cx="7707154" cy="656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6"/>
              </a:lnSpc>
              <a:buNone/>
            </a:pPr>
            <a:r>
              <a:rPr lang="en-US" sz="161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complexity of the problem can lead to performance limitations for very large or difficult puzzles.</a:t>
            </a:r>
            <a:endParaRPr lang="en-US" sz="1616" dirty="0"/>
          </a:p>
        </p:txBody>
      </p:sp>
      <p:sp>
        <p:nvSpPr>
          <p:cNvPr id="9" name="Text 4"/>
          <p:cNvSpPr/>
          <p:nvPr/>
        </p:nvSpPr>
        <p:spPr>
          <a:xfrm>
            <a:off x="6410087" y="3902035"/>
            <a:ext cx="3439239" cy="328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6"/>
              </a:lnSpc>
              <a:buNone/>
            </a:pPr>
            <a:r>
              <a:rPr lang="en-US" sz="161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Complexity</a:t>
            </a:r>
            <a:endParaRPr lang="en-US" sz="1616" dirty="0"/>
          </a:p>
        </p:txBody>
      </p:sp>
      <p:sp>
        <p:nvSpPr>
          <p:cNvPr id="10" name="Text 5"/>
          <p:cNvSpPr/>
          <p:nvPr/>
        </p:nvSpPr>
        <p:spPr>
          <a:xfrm>
            <a:off x="10267474" y="3902035"/>
            <a:ext cx="3439239" cy="985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6"/>
              </a:lnSpc>
              <a:buNone/>
            </a:pPr>
            <a:r>
              <a:rPr lang="en-US" sz="161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Sudoku puzzles can have varying difficulty levels, impacting solving time.</a:t>
            </a:r>
            <a:endParaRPr lang="en-US" sz="1616" dirty="0"/>
          </a:p>
        </p:txBody>
      </p:sp>
      <p:sp>
        <p:nvSpPr>
          <p:cNvPr id="11" name="Shape 6"/>
          <p:cNvSpPr/>
          <p:nvPr/>
        </p:nvSpPr>
        <p:spPr>
          <a:xfrm>
            <a:off x="6204823" y="5017889"/>
            <a:ext cx="7707154" cy="918210"/>
          </a:xfrm>
          <a:prstGeom prst="rect">
            <a:avLst/>
          </a:prstGeom>
          <a:solidFill>
            <a:srgbClr val="2D3033"/>
          </a:solidFill>
          <a:ln/>
        </p:spPr>
      </p:sp>
      <p:sp>
        <p:nvSpPr>
          <p:cNvPr id="12" name="Text 7"/>
          <p:cNvSpPr/>
          <p:nvPr/>
        </p:nvSpPr>
        <p:spPr>
          <a:xfrm>
            <a:off x="6410087" y="5148620"/>
            <a:ext cx="3439239" cy="328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6"/>
              </a:lnSpc>
              <a:buNone/>
            </a:pPr>
            <a:r>
              <a:rPr lang="en-US" sz="161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Memory Usage</a:t>
            </a:r>
            <a:endParaRPr lang="en-US" sz="1616" dirty="0"/>
          </a:p>
        </p:txBody>
      </p:sp>
      <p:sp>
        <p:nvSpPr>
          <p:cNvPr id="13" name="Text 8"/>
          <p:cNvSpPr/>
          <p:nvPr/>
        </p:nvSpPr>
        <p:spPr>
          <a:xfrm>
            <a:off x="10267474" y="5148620"/>
            <a:ext cx="3439239" cy="656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6"/>
              </a:lnSpc>
              <a:buNone/>
            </a:pPr>
            <a:r>
              <a:rPr lang="en-US" sz="161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Storing and processing puzzle data can require significant memory.</a:t>
            </a:r>
            <a:endParaRPr lang="en-US" sz="1616" dirty="0"/>
          </a:p>
        </p:txBody>
      </p:sp>
      <p:sp>
        <p:nvSpPr>
          <p:cNvPr id="14" name="Text 9"/>
          <p:cNvSpPr/>
          <p:nvPr/>
        </p:nvSpPr>
        <p:spPr>
          <a:xfrm>
            <a:off x="6410087" y="6066830"/>
            <a:ext cx="3439239" cy="328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6"/>
              </a:lnSpc>
              <a:buNone/>
            </a:pPr>
            <a:r>
              <a:rPr lang="en-US" sz="161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Visualization Overhead</a:t>
            </a:r>
            <a:endParaRPr lang="en-US" sz="1616" dirty="0"/>
          </a:p>
        </p:txBody>
      </p:sp>
      <p:sp>
        <p:nvSpPr>
          <p:cNvPr id="15" name="Text 10"/>
          <p:cNvSpPr/>
          <p:nvPr/>
        </p:nvSpPr>
        <p:spPr>
          <a:xfrm>
            <a:off x="10267474" y="6066830"/>
            <a:ext cx="3439239" cy="656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6"/>
              </a:lnSpc>
              <a:buNone/>
            </a:pPr>
            <a:r>
              <a:rPr lang="en-US" sz="1616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Dynamic visualizations can add computational overhead.</a:t>
            </a:r>
            <a:endParaRPr lang="en-US" sz="1616" dirty="0"/>
          </a:p>
        </p:txBody>
      </p:sp>
      <p:pic>
        <p:nvPicPr>
          <p:cNvPr id="16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2024-07-11T15:48:47Z</dcterms:created>
  <dcterms:modified xsi:type="dcterms:W3CDTF">2024-07-11T15:48:47Z</dcterms:modified>
</cp:coreProperties>
</file>